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  <p:sldMasterId id="2147483672" r:id="rId6"/>
  </p:sldMasterIdLst>
  <p:notesMasterIdLst>
    <p:notesMasterId r:id="rId33"/>
  </p:notesMasterIdLst>
  <p:handoutMasterIdLst>
    <p:handoutMasterId r:id="rId34"/>
  </p:handoutMasterIdLst>
  <p:sldIdLst>
    <p:sldId id="256" r:id="rId7"/>
    <p:sldId id="257" r:id="rId8"/>
    <p:sldId id="308" r:id="rId9"/>
    <p:sldId id="309" r:id="rId10"/>
    <p:sldId id="260" r:id="rId11"/>
    <p:sldId id="306" r:id="rId12"/>
    <p:sldId id="302" r:id="rId13"/>
    <p:sldId id="307" r:id="rId14"/>
    <p:sldId id="259" r:id="rId15"/>
    <p:sldId id="274" r:id="rId16"/>
    <p:sldId id="298" r:id="rId17"/>
    <p:sldId id="310" r:id="rId18"/>
    <p:sldId id="299" r:id="rId19"/>
    <p:sldId id="311" r:id="rId20"/>
    <p:sldId id="312" r:id="rId21"/>
    <p:sldId id="279" r:id="rId22"/>
    <p:sldId id="278" r:id="rId23"/>
    <p:sldId id="268" r:id="rId24"/>
    <p:sldId id="313" r:id="rId25"/>
    <p:sldId id="315" r:id="rId26"/>
    <p:sldId id="296" r:id="rId27"/>
    <p:sldId id="269" r:id="rId28"/>
    <p:sldId id="314" r:id="rId29"/>
    <p:sldId id="290" r:id="rId30"/>
    <p:sldId id="282" r:id="rId31"/>
    <p:sldId id="285" r:id="rId32"/>
  </p:sldIdLst>
  <p:sldSz cx="9144000" cy="6858000" type="screen4x3"/>
  <p:notesSz cx="6985000" cy="9283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185"/>
    <a:srgbClr val="5F259E"/>
    <a:srgbClr val="808080"/>
    <a:srgbClr val="9A1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4698" autoAdjust="0"/>
  </p:normalViewPr>
  <p:slideViewPr>
    <p:cSldViewPr snapToGrid="0">
      <p:cViewPr varScale="1">
        <p:scale>
          <a:sx n="114" d="100"/>
          <a:sy n="114" d="100"/>
        </p:scale>
        <p:origin x="166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General Fund Expenditures by Function, Estimated Fiscal 2012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8817-4422-ADF1-9F13026D43F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8817-4422-ADF1-9F13026D43F3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4-8817-4422-ADF1-9F13026D43F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8817-4422-ADF1-9F13026D43F3}"/>
              </c:ext>
            </c:extLst>
          </c:dPt>
          <c:dPt>
            <c:idx val="4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07-8817-4422-ADF1-9F13026D43F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8-8817-4422-ADF1-9F13026D43F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9-8817-4422-ADF1-9F13026D43F3}"/>
              </c:ext>
            </c:extLst>
          </c:dPt>
          <c:dLbls>
            <c:dLbl>
              <c:idx val="0"/>
              <c:layout>
                <c:manualLayout>
                  <c:x val="1.0471737907761526E-2"/>
                  <c:y val="4.64061044788756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7-4422-ADF1-9F13026D43F3}"/>
                </c:ext>
              </c:extLst>
            </c:dLbl>
            <c:dLbl>
              <c:idx val="1"/>
              <c:layout>
                <c:manualLayout>
                  <c:x val="1.0334762842144731E-2"/>
                  <c:y val="-5.1356151045635422E-2"/>
                </c:manualLayout>
              </c:layout>
              <c:tx>
                <c:rich>
                  <a:bodyPr/>
                  <a:lstStyle/>
                  <a:p>
                    <a:pPr>
                      <a:defRPr sz="1391" b="1">
                        <a:solidFill>
                          <a:srgbClr val="7EA800"/>
                        </a:solidFill>
                        <a:latin typeface="Book Antiqua" panose="02040602050305030304" pitchFamily="18" charset="0"/>
                        <a:cs typeface="Times New Roman" pitchFamily="18" charset="0"/>
                      </a:defRPr>
                    </a:pPr>
                    <a:r>
                      <a:rPr lang="en-US" sz="1391" b="1" dirty="0">
                        <a:solidFill>
                          <a:srgbClr val="7EA800"/>
                        </a:solidFill>
                        <a:latin typeface="Book Antiqua" panose="02040602050305030304" pitchFamily="18" charset="0"/>
                      </a:rPr>
                      <a:t>H</a:t>
                    </a:r>
                    <a:r>
                      <a:rPr lang="en-US" sz="1391" dirty="0">
                        <a:solidFill>
                          <a:srgbClr val="7EA800"/>
                        </a:solidFill>
                        <a:latin typeface="Book Antiqua" panose="02040602050305030304" pitchFamily="18" charset="0"/>
                      </a:rPr>
                      <a:t>igher Education
13.3%</a:t>
                    </a:r>
                    <a:endParaRPr lang="en-US" sz="1400" dirty="0">
                      <a:solidFill>
                        <a:srgbClr val="7EA800"/>
                      </a:solidFill>
                      <a:latin typeface="Book Antiqua" panose="02040602050305030304" pitchFamily="18" charset="0"/>
                    </a:endParaRPr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17-4422-ADF1-9F13026D43F3}"/>
                </c:ext>
              </c:extLst>
            </c:dLbl>
            <c:dLbl>
              <c:idx val="2"/>
              <c:layout>
                <c:manualLayout>
                  <c:x val="-1.5446897262842208E-3"/>
                  <c:y val="-1.591588349843368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391" b="1">
                      <a:solidFill>
                        <a:srgbClr val="7030A0"/>
                      </a:solidFill>
                      <a:latin typeface="Book Antiqua" panose="02040602050305030304" pitchFamily="18" charset="0"/>
                      <a:cs typeface="Times New Roman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17-4422-ADF1-9F13026D43F3}"/>
                </c:ext>
              </c:extLst>
            </c:dLbl>
            <c:dLbl>
              <c:idx val="3"/>
              <c:numFmt formatCode="0.0%" sourceLinked="0"/>
              <c:spPr/>
              <c:txPr>
                <a:bodyPr/>
                <a:lstStyle/>
                <a:p>
                  <a:pPr>
                    <a:defRPr sz="1391" b="1">
                      <a:solidFill>
                        <a:schemeClr val="accent4"/>
                      </a:solidFill>
                      <a:latin typeface="Book Antiqua" panose="02040602050305030304" pitchFamily="18" charset="0"/>
                      <a:cs typeface="Times New Roman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817-4422-ADF1-9F13026D43F3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391" b="1">
                      <a:solidFill>
                        <a:srgbClr val="800000"/>
                      </a:solidFill>
                      <a:latin typeface="Book Antiqua" panose="02040602050305030304" pitchFamily="18" charset="0"/>
                      <a:cs typeface="Times New Roman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817-4422-ADF1-9F13026D43F3}"/>
                </c:ext>
              </c:extLst>
            </c:dLbl>
            <c:dLbl>
              <c:idx val="5"/>
              <c:numFmt formatCode="0.0%" sourceLinked="0"/>
              <c:spPr/>
              <c:txPr>
                <a:bodyPr/>
                <a:lstStyle/>
                <a:p>
                  <a:pPr>
                    <a:defRPr sz="1391" b="1">
                      <a:solidFill>
                        <a:schemeClr val="accent6"/>
                      </a:solidFill>
                      <a:latin typeface="Book Antiqua" panose="02040602050305030304" pitchFamily="18" charset="0"/>
                      <a:cs typeface="Times New Roman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8817-4422-ADF1-9F13026D43F3}"/>
                </c:ext>
              </c:extLst>
            </c:dLbl>
            <c:dLbl>
              <c:idx val="6"/>
              <c:numFmt formatCode="0.0%" sourceLinked="0"/>
              <c:spPr/>
              <c:txPr>
                <a:bodyPr/>
                <a:lstStyle/>
                <a:p>
                  <a:pPr>
                    <a:defRPr sz="1391" b="1">
                      <a:solidFill>
                        <a:schemeClr val="accent6">
                          <a:lumMod val="75000"/>
                        </a:schemeClr>
                      </a:solidFill>
                      <a:latin typeface="Book Antiqua" panose="02040602050305030304" pitchFamily="18" charset="0"/>
                      <a:cs typeface="Times New Roman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8817-4422-ADF1-9F13026D43F3}"/>
                </c:ext>
              </c:extLst>
            </c:dLbl>
            <c:numFmt formatCode="0.0%" sourceLinked="0"/>
            <c:spPr>
              <a:noFill/>
              <a:ln w="25355">
                <a:noFill/>
              </a:ln>
            </c:spPr>
            <c:txPr>
              <a:bodyPr/>
              <a:lstStyle/>
              <a:p>
                <a:pPr>
                  <a:defRPr sz="1391" b="1">
                    <a:latin typeface="Book Antiqua" panose="02040602050305030304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Elementary &amp; Secondary Education</c:v>
                </c:pt>
                <c:pt idx="1">
                  <c:v>Higher Education</c:v>
                </c:pt>
                <c:pt idx="2">
                  <c:v>Public Assistance</c:v>
                </c:pt>
                <c:pt idx="3">
                  <c:v>All Other</c:v>
                </c:pt>
                <c:pt idx="4">
                  <c:v>Corrections</c:v>
                </c:pt>
                <c:pt idx="5">
                  <c:v>Transportation</c:v>
                </c:pt>
                <c:pt idx="6">
                  <c:v>Medicaid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24.7</c:v>
                </c:pt>
                <c:pt idx="1">
                  <c:v>13.4</c:v>
                </c:pt>
                <c:pt idx="2">
                  <c:v>0.9</c:v>
                </c:pt>
                <c:pt idx="3">
                  <c:v>32.4</c:v>
                </c:pt>
                <c:pt idx="4">
                  <c:v>4.4000000000000004</c:v>
                </c:pt>
                <c:pt idx="5">
                  <c:v>7.2</c:v>
                </c:pt>
                <c:pt idx="6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17-4422-ADF1-9F13026D4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5">
          <a:noFill/>
        </a:ln>
      </c:spPr>
    </c:plotArea>
    <c:plotVisOnly val="1"/>
    <c:dispBlanksAs val="zero"/>
    <c:showDLblsOverMax val="0"/>
  </c:chart>
  <c:txPr>
    <a:bodyPr/>
    <a:lstStyle/>
    <a:p>
      <a:pPr>
        <a:defRPr sz="179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General Fund Expenditures by Function, Estimated Fiscal 2012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1188-4930-AB05-9A74EA3EE74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1188-4930-AB05-9A74EA3EE743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4-1188-4930-AB05-9A74EA3EE74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5-1188-4930-AB05-9A74EA3EE743}"/>
              </c:ext>
            </c:extLst>
          </c:dPt>
          <c:dPt>
            <c:idx val="4"/>
            <c:bubble3D val="0"/>
            <c:spPr>
              <a:solidFill>
                <a:srgbClr val="800000"/>
              </a:solidFill>
            </c:spPr>
            <c:extLst>
              <c:ext xmlns:c16="http://schemas.microsoft.com/office/drawing/2014/chart" uri="{C3380CC4-5D6E-409C-BE32-E72D297353CC}">
                <c16:uniqueId val="{00000007-1188-4930-AB05-9A74EA3EE743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8-1188-4930-AB05-9A74EA3EE74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9-1188-4930-AB05-9A74EA3EE743}"/>
              </c:ext>
            </c:extLst>
          </c:dPt>
          <c:dLbls>
            <c:dLbl>
              <c:idx val="0"/>
              <c:layout>
                <c:manualLayout>
                  <c:x val="1.0471737907761526E-2"/>
                  <c:y val="4.64061044788756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88-4930-AB05-9A74EA3EE743}"/>
                </c:ext>
              </c:extLst>
            </c:dLbl>
            <c:dLbl>
              <c:idx val="1"/>
              <c:layout>
                <c:manualLayout>
                  <c:x val="1.0334762842144731E-2"/>
                  <c:y val="-5.1356151045635422E-2"/>
                </c:manualLayout>
              </c:layout>
              <c:tx>
                <c:rich>
                  <a:bodyPr/>
                  <a:lstStyle/>
                  <a:p>
                    <a:pPr>
                      <a:defRPr sz="1391" b="1">
                        <a:solidFill>
                          <a:srgbClr val="7EA800"/>
                        </a:solidFill>
                        <a:latin typeface="Book Antiqua" panose="02040602050305030304" pitchFamily="18" charset="0"/>
                        <a:cs typeface="Times New Roman" pitchFamily="18" charset="0"/>
                      </a:defRPr>
                    </a:pPr>
                    <a:r>
                      <a:rPr lang="en-US" sz="1391" b="1" dirty="0">
                        <a:solidFill>
                          <a:srgbClr val="7EA800"/>
                        </a:solidFill>
                        <a:latin typeface="Book Antiqua" panose="02040602050305030304" pitchFamily="18" charset="0"/>
                      </a:rPr>
                      <a:t>H</a:t>
                    </a:r>
                    <a:r>
                      <a:rPr lang="en-US" sz="1391" dirty="0">
                        <a:solidFill>
                          <a:srgbClr val="7EA800"/>
                        </a:solidFill>
                        <a:latin typeface="Book Antiqua" panose="02040602050305030304" pitchFamily="18" charset="0"/>
                      </a:rPr>
                      <a:t>igher Education
10.0%</a:t>
                    </a:r>
                    <a:endParaRPr lang="en-US" sz="1400" dirty="0">
                      <a:solidFill>
                        <a:srgbClr val="7EA800"/>
                      </a:solidFill>
                      <a:latin typeface="Book Antiqua" panose="02040602050305030304" pitchFamily="18" charset="0"/>
                    </a:endParaRPr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88-4930-AB05-9A74EA3EE743}"/>
                </c:ext>
              </c:extLst>
            </c:dLbl>
            <c:dLbl>
              <c:idx val="2"/>
              <c:layout>
                <c:manualLayout>
                  <c:x val="-1.5446897262842208E-3"/>
                  <c:y val="-1.5915883498433685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391" b="1">
                      <a:solidFill>
                        <a:srgbClr val="7030A0"/>
                      </a:solidFill>
                      <a:latin typeface="Book Antiqua" panose="02040602050305030304" pitchFamily="18" charset="0"/>
                      <a:cs typeface="Times New Roman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188-4930-AB05-9A74EA3EE743}"/>
                </c:ext>
              </c:extLst>
            </c:dLbl>
            <c:dLbl>
              <c:idx val="3"/>
              <c:numFmt formatCode="0.0%" sourceLinked="0"/>
              <c:spPr/>
              <c:txPr>
                <a:bodyPr/>
                <a:lstStyle/>
                <a:p>
                  <a:pPr>
                    <a:defRPr sz="1391" b="1">
                      <a:solidFill>
                        <a:schemeClr val="accent4"/>
                      </a:solidFill>
                      <a:latin typeface="Book Antiqua" panose="02040602050305030304" pitchFamily="18" charset="0"/>
                      <a:cs typeface="Times New Roman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188-4930-AB05-9A74EA3EE743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391" b="1">
                      <a:solidFill>
                        <a:srgbClr val="800000"/>
                      </a:solidFill>
                      <a:latin typeface="Book Antiqua" panose="02040602050305030304" pitchFamily="18" charset="0"/>
                      <a:cs typeface="Times New Roman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1188-4930-AB05-9A74EA3EE743}"/>
                </c:ext>
              </c:extLst>
            </c:dLbl>
            <c:dLbl>
              <c:idx val="5"/>
              <c:numFmt formatCode="0.0%" sourceLinked="0"/>
              <c:spPr/>
              <c:txPr>
                <a:bodyPr/>
                <a:lstStyle/>
                <a:p>
                  <a:pPr>
                    <a:defRPr sz="1391" b="1">
                      <a:solidFill>
                        <a:schemeClr val="accent6"/>
                      </a:solidFill>
                      <a:latin typeface="Book Antiqua" panose="02040602050305030304" pitchFamily="18" charset="0"/>
                      <a:cs typeface="Times New Roman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8-1188-4930-AB05-9A74EA3EE743}"/>
                </c:ext>
              </c:extLst>
            </c:dLbl>
            <c:dLbl>
              <c:idx val="6"/>
              <c:numFmt formatCode="0.0%" sourceLinked="0"/>
              <c:spPr/>
              <c:txPr>
                <a:bodyPr/>
                <a:lstStyle/>
                <a:p>
                  <a:pPr>
                    <a:defRPr sz="1391" b="1">
                      <a:solidFill>
                        <a:schemeClr val="accent6">
                          <a:lumMod val="75000"/>
                        </a:schemeClr>
                      </a:solidFill>
                      <a:latin typeface="Book Antiqua" panose="02040602050305030304" pitchFamily="18" charset="0"/>
                      <a:cs typeface="Times New Roman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1188-4930-AB05-9A74EA3EE743}"/>
                </c:ext>
              </c:extLst>
            </c:dLbl>
            <c:numFmt formatCode="0.0%" sourceLinked="0"/>
            <c:spPr>
              <a:noFill/>
              <a:ln w="25355">
                <a:noFill/>
              </a:ln>
            </c:spPr>
            <c:txPr>
              <a:bodyPr/>
              <a:lstStyle/>
              <a:p>
                <a:pPr>
                  <a:defRPr sz="1391" b="1">
                    <a:latin typeface="Book Antiqua" panose="02040602050305030304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Elementary &amp; Secondary Education</c:v>
                </c:pt>
                <c:pt idx="1">
                  <c:v>Higher Education</c:v>
                </c:pt>
                <c:pt idx="2">
                  <c:v>Public Assistance</c:v>
                </c:pt>
                <c:pt idx="3">
                  <c:v>All Other</c:v>
                </c:pt>
                <c:pt idx="4">
                  <c:v>Corrections</c:v>
                </c:pt>
                <c:pt idx="5">
                  <c:v>Transportation</c:v>
                </c:pt>
                <c:pt idx="6">
                  <c:v>Medicaid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19.399999999999999</c:v>
                </c:pt>
                <c:pt idx="1">
                  <c:v>10.199999999999999</c:v>
                </c:pt>
                <c:pt idx="2">
                  <c:v>1.4</c:v>
                </c:pt>
                <c:pt idx="3">
                  <c:v>29.2</c:v>
                </c:pt>
                <c:pt idx="4">
                  <c:v>3</c:v>
                </c:pt>
                <c:pt idx="5">
                  <c:v>7.9</c:v>
                </c:pt>
                <c:pt idx="6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88-4930-AB05-9A74EA3EE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5355">
          <a:noFill/>
        </a:ln>
      </c:spPr>
    </c:plotArea>
    <c:plotVisOnly val="1"/>
    <c:dispBlanksAs val="zero"/>
    <c:showDLblsOverMax val="0"/>
  </c:chart>
  <c:txPr>
    <a:bodyPr/>
    <a:lstStyle/>
    <a:p>
      <a:pPr>
        <a:defRPr sz="179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3" y="1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13A43D6C-51C3-4BEA-BE0D-D79439B9EEA3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613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3" y="8817613"/>
            <a:ext cx="3027466" cy="466087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FDF44C72-1B7A-491A-9412-407EBA2488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6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5797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2BBE5013-C7DD-4A61-99A2-464DBE8BBDE0}" type="datetimeFigureOut">
              <a:rPr lang="en-US" smtClean="0"/>
              <a:t>9/6/2018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4938" y="1160463"/>
            <a:ext cx="4175125" cy="3132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0"/>
            <a:ext cx="5588000" cy="3655457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5"/>
            <a:ext cx="3026833" cy="465796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5"/>
            <a:ext cx="3026833" cy="465796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27501586-16FD-4EE9-B9E5-BDDA9C66C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31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new governors were elected on</a:t>
            </a:r>
            <a:r>
              <a:rPr lang="en-US" baseline="0" dirty="0"/>
              <a:t> Election Day 2016.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01586-16FD-4EE9-B9E5-BDDA9C66CE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75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new governors were elected on</a:t>
            </a:r>
            <a:r>
              <a:rPr lang="en-US" baseline="0" dirty="0"/>
              <a:t> Election Day 2016.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01586-16FD-4EE9-B9E5-BDDA9C66CE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84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new governors were elected on</a:t>
            </a:r>
            <a:r>
              <a:rPr lang="en-US" baseline="0" dirty="0"/>
              <a:t> Election Day 2016.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01586-16FD-4EE9-B9E5-BDDA9C66CE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21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9 new governors were elected on</a:t>
            </a:r>
            <a:r>
              <a:rPr lang="en-US" baseline="0" dirty="0"/>
              <a:t> Election Day 2016.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01586-16FD-4EE9-B9E5-BDDA9C66CE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1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 Slide with Ne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37564376"/>
              </p:ext>
            </p:extLst>
          </p:nvPr>
        </p:nvGraphicFramePr>
        <p:xfrm>
          <a:off x="0" y="6430079"/>
          <a:ext cx="9216428" cy="427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6428">
                  <a:extLst>
                    <a:ext uri="{9D8B030D-6E8A-4147-A177-3AD203B41FA5}">
                      <a16:colId xmlns:a16="http://schemas.microsoft.com/office/drawing/2014/main" val="2853616185"/>
                    </a:ext>
                  </a:extLst>
                </a:gridCol>
              </a:tblGrid>
              <a:tr h="4279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4C41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899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0572" y="4830348"/>
            <a:ext cx="4163733" cy="136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DC3B-EC52-4567-82D0-B4C70B6C0E07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5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49354-506D-4776-8526-B12E3276A1B1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71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2E3F-E08D-4565-8ACA-BD4BEF69306F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42A1-4764-41A5-824D-A4267627E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E159-50EC-4C1C-9EA0-E4C8F977E122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42A1-4764-41A5-824D-A4267627E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62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40F2-18E8-4631-806F-DFED493183E1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42A1-4764-41A5-824D-A4267627E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64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EFD5-1009-44D7-887A-E12B9664DFB3}" type="datetime1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42A1-4764-41A5-824D-A4267627E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15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F9346-519C-46F1-808D-BFA645AD5D60}" type="datetime1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42A1-4764-41A5-824D-A4267627E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43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E04E-1154-4E3B-9305-73FC6D8601BD}" type="datetime1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42A1-4764-41A5-824D-A4267627E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75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B4D6E-D9A0-4A4A-8AFD-297B5B95EDB5}" type="datetime1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42A1-4764-41A5-824D-A4267627E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36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3F21-C8CC-47F1-8A5D-3057C9124BBA}" type="datetime1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42A1-4764-41A5-824D-A4267627E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2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Pag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1570" y="6356350"/>
            <a:ext cx="2057400" cy="365125"/>
          </a:xfrm>
        </p:spPr>
        <p:txBody>
          <a:bodyPr/>
          <a:lstStyle/>
          <a:p>
            <a:fld id="{23937F10-11A8-4546-BC82-89486335823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9000" y="6283104"/>
            <a:ext cx="8799970" cy="0"/>
          </a:xfrm>
          <a:prstGeom prst="line">
            <a:avLst/>
          </a:prstGeom>
          <a:ln w="28575">
            <a:solidFill>
              <a:srgbClr val="4C41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1620002" y="6378260"/>
            <a:ext cx="51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41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National Governors Association</a:t>
            </a:r>
            <a:r>
              <a:rPr lang="en-US" b="1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669" y="6342892"/>
            <a:ext cx="1339333" cy="438076"/>
          </a:xfrm>
          <a:prstGeom prst="rect">
            <a:avLst/>
          </a:prstGeom>
        </p:spPr>
      </p:pic>
      <p:cxnSp>
        <p:nvCxnSpPr>
          <p:cNvPr id="19" name="Straight Connector 18"/>
          <p:cNvCxnSpPr>
            <a:cxnSpLocks/>
          </p:cNvCxnSpPr>
          <p:nvPr userDrawn="1"/>
        </p:nvCxnSpPr>
        <p:spPr>
          <a:xfrm flipV="1">
            <a:off x="113708" y="0"/>
            <a:ext cx="27" cy="6858002"/>
          </a:xfrm>
          <a:prstGeom prst="line">
            <a:avLst/>
          </a:prstGeom>
          <a:ln w="244475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086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F02D-0C18-4CBB-A654-E34984D2D5EF}" type="datetime1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42A1-4764-41A5-824D-A4267627E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42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C3EE-6947-4C63-AC3D-F5C4CE3E9C7E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42A1-4764-41A5-824D-A4267627E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54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1B8E-E130-4B7E-8062-A6ED2925CE52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42A1-4764-41A5-824D-A4267627E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368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9497-C475-4AD3-9A3B-8A10D3F2AB22}" type="datetime1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042A1-4764-41A5-824D-A4267627E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305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8C49-8712-44B5-8A9E-A3A459DE7A0A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7A86-FA2B-4163-BDE6-8F4C61A2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761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DFD63-7DFD-4646-9EA9-788CEA5EDE97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7A86-FA2B-4163-BDE6-8F4C61A2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31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F08B-65A7-452D-B95E-6E91A0879683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7A86-FA2B-4163-BDE6-8F4C61A2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5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B5FB-64BC-48C9-8BBB-9BEA63174206}" type="datetime1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7A86-FA2B-4163-BDE6-8F4C61A2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48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01742-094C-4A85-9B62-D65A5A980C45}" type="datetime1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7A86-FA2B-4163-BDE6-8F4C61A2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61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8DC1-5C93-42F9-82AE-2B08E7A2192F}" type="datetime1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7A86-FA2B-4163-BDE6-8F4C61A2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0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1570" y="6356350"/>
            <a:ext cx="2057400" cy="365125"/>
          </a:xfrm>
        </p:spPr>
        <p:txBody>
          <a:bodyPr/>
          <a:lstStyle/>
          <a:p>
            <a:fld id="{23937F10-11A8-4546-BC82-89486335823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59000" y="6283104"/>
            <a:ext cx="8799970" cy="0"/>
          </a:xfrm>
          <a:prstGeom prst="line">
            <a:avLst/>
          </a:prstGeom>
          <a:ln w="28575">
            <a:solidFill>
              <a:srgbClr val="4C41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1672309" y="6398134"/>
            <a:ext cx="5182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418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National Governors Association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7385" y="6350600"/>
            <a:ext cx="1344924" cy="439905"/>
          </a:xfrm>
          <a:prstGeom prst="rect">
            <a:avLst/>
          </a:prstGeom>
        </p:spPr>
      </p:pic>
      <p:cxnSp>
        <p:nvCxnSpPr>
          <p:cNvPr id="15" name="Straight Connector 14"/>
          <p:cNvCxnSpPr>
            <a:cxnSpLocks/>
          </p:cNvCxnSpPr>
          <p:nvPr userDrawn="1"/>
        </p:nvCxnSpPr>
        <p:spPr>
          <a:xfrm flipV="1">
            <a:off x="113708" y="0"/>
            <a:ext cx="27" cy="6858002"/>
          </a:xfrm>
          <a:prstGeom prst="line">
            <a:avLst/>
          </a:prstGeom>
          <a:ln w="244475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4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1CBC6-05B7-44F7-97BB-690F7CBFC3AD}" type="datetime1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7A86-FA2B-4163-BDE6-8F4C61A2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95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3698-D4D4-4163-B808-96AC86C443DA}" type="datetime1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7A86-FA2B-4163-BDE6-8F4C61A2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05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2654-1E6E-4BC2-A1A8-4A9B253B7482}" type="datetime1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7A86-FA2B-4163-BDE6-8F4C61A2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32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F5B7-F32D-4FA4-A1E3-36322C8E370D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7A86-FA2B-4163-BDE6-8F4C61A2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74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125B-AEEC-44F5-A47C-B99D84F3BF97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D7A86-FA2B-4163-BDE6-8F4C61A2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1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CC262-F634-4F92-A762-DA13A505F8D1}" type="datetime1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5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E678-8CDE-435F-A529-93562A938FD0}" type="datetime1">
              <a:rPr lang="en-US" smtClean="0"/>
              <a:t>9/6/2018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7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2B68C-D268-4A23-9DD0-1227FA1ED69E}" type="datetime1">
              <a:rPr lang="en-US" smtClean="0"/>
              <a:t>9/6/2018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6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F4F7-37B8-4B61-9EE8-FB4DBFB26371}" type="datetime1">
              <a:rPr lang="en-US" smtClean="0"/>
              <a:t>9/6/2018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68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606A-0CA3-4456-866C-F4FEB5F32B58}" type="datetime1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4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96ED-BBD0-48EB-9CFB-5A7DC8F1CD1F}" type="datetime1">
              <a:rPr lang="en-US" smtClean="0"/>
              <a:t>9/6/2018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7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CDEF1-C840-491B-B481-FE3551ECC317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37F10-11A8-4546-BC82-89486335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6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51951-A7ED-4CC8-BDC9-756D32C8C244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042A1-4764-41A5-824D-A4267627E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2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42BB4-D380-4F7A-AE1A-FF165C44C465}" type="datetime1">
              <a:rPr lang="en-US" smtClean="0"/>
              <a:t>9/6/2018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D7A86-FA2B-4163-BDE6-8F4C61A2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3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9937" y="5888893"/>
            <a:ext cx="49822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spcBef>
                <a:spcPts val="1200"/>
              </a:spcBef>
              <a:defRPr/>
            </a:pPr>
            <a:r>
              <a:rPr lang="en-US" b="1" kern="0" dirty="0">
                <a:latin typeface="Arial" panose="020B0604020202020204" pitchFamily="34" charset="0"/>
                <a:cs typeface="Arial" panose="020B0604020202020204" pitchFamily="34" charset="0"/>
              </a:rPr>
              <a:t>Scott Pattison, Executive Director and CEO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64808" y="700668"/>
            <a:ext cx="8357616" cy="175432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>
              <a:spcBef>
                <a:spcPct val="0"/>
              </a:spcBef>
              <a:buNone/>
            </a:pPr>
            <a:r>
              <a:rPr lang="en-US" altLang="en-US" sz="5400" b="1" kern="0" dirty="0">
                <a:solidFill>
                  <a:srgbClr val="4C4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OUTLOOK FOR THE STATES</a:t>
            </a:r>
            <a:endParaRPr lang="en-US" altLang="en-US" sz="5400" kern="0" dirty="0">
              <a:solidFill>
                <a:srgbClr val="4C41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44056" y="2501722"/>
            <a:ext cx="8330184" cy="9144"/>
          </a:xfrm>
          <a:prstGeom prst="line">
            <a:avLst/>
          </a:prstGeom>
          <a:ln w="38100">
            <a:solidFill>
              <a:srgbClr val="4C41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89710" y="2773247"/>
            <a:ext cx="7832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Municipal Analysts Group of New York</a:t>
            </a:r>
          </a:p>
          <a:p>
            <a:pPr algn="ctr"/>
            <a:r>
              <a:rPr lang="en-US" sz="2800" dirty="0">
                <a:latin typeface="Arial Black" panose="020B0A04020102020204" pitchFamily="34" charset="0"/>
              </a:rPr>
              <a:t>September 7, 2018</a:t>
            </a:r>
          </a:p>
          <a:p>
            <a:pPr algn="ctr"/>
            <a:r>
              <a:rPr lang="en-US" sz="2800" dirty="0">
                <a:latin typeface="Arial Black" panose="020B0A04020102020204" pitchFamily="34" charset="0"/>
              </a:rPr>
              <a:t>New York, New York  </a:t>
            </a:r>
          </a:p>
        </p:txBody>
      </p:sp>
    </p:spTree>
    <p:extLst>
      <p:ext uri="{BB962C8B-B14F-4D97-AF65-F5344CB8AC3E}">
        <p14:creationId xmlns:p14="http://schemas.microsoft.com/office/powerpoint/2010/main" val="1004317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6561" y="346550"/>
            <a:ext cx="8687439" cy="9844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noProof="1">
                <a:solidFill>
                  <a:srgbClr val="4C4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Economic Climate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gray">
          <a:xfrm>
            <a:off x="984250" y="1082988"/>
            <a:ext cx="7974720" cy="147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kern="0" dirty="0">
                <a:solidFill>
                  <a:srgbClr val="4C4185"/>
                </a:solidFill>
                <a:cs typeface="Arial" panose="020B0604020202020204" pitchFamily="34" charset="0"/>
              </a:rPr>
              <a:t>Bullish Stock Market Performance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4C4185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pic>
        <p:nvPicPr>
          <p:cNvPr id="7" name="Picture 6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A8285DD3-57AB-462A-B875-1EF0EC829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" y="1515590"/>
            <a:ext cx="6990080" cy="44081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3360AD-E90C-4590-9438-CF1F2FF1F1C9}"/>
              </a:ext>
            </a:extLst>
          </p:cNvPr>
          <p:cNvSpPr txBox="1"/>
          <p:nvPr/>
        </p:nvSpPr>
        <p:spPr>
          <a:xfrm>
            <a:off x="873760" y="5923713"/>
            <a:ext cx="19795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Macrotrends.net</a:t>
            </a:r>
          </a:p>
        </p:txBody>
      </p:sp>
    </p:spTree>
    <p:extLst>
      <p:ext uri="{BB962C8B-B14F-4D97-AF65-F5344CB8AC3E}">
        <p14:creationId xmlns:p14="http://schemas.microsoft.com/office/powerpoint/2010/main" val="1700652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6561" y="346550"/>
            <a:ext cx="8687439" cy="9844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noProof="1">
                <a:solidFill>
                  <a:srgbClr val="4C4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Economic Climate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gray">
          <a:xfrm>
            <a:off x="984250" y="1423836"/>
            <a:ext cx="7921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4C4185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6AB053A-CD8B-49BD-A40C-A11AAF11B105}"/>
              </a:ext>
            </a:extLst>
          </p:cNvPr>
          <p:cNvSpPr txBox="1">
            <a:spLocks/>
          </p:cNvSpPr>
          <p:nvPr/>
        </p:nvSpPr>
        <p:spPr>
          <a:xfrm>
            <a:off x="119109" y="1629303"/>
            <a:ext cx="8287595" cy="544962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3800" b="0" i="0" u="none" strike="noStrike" kern="0" cap="none" spc="0" normalizeH="0" noProof="0" dirty="0">
              <a:ln>
                <a:noFill/>
              </a:ln>
              <a:solidFill>
                <a:srgbClr val="4C4185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857250" lvl="1" indent="-45720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kumimoji="0" lang="en-US" altLang="en-US" sz="3300" b="0" i="0" u="none" strike="noStrike" kern="0" cap="none" spc="0" normalizeH="0" noProof="0" dirty="0">
              <a:ln>
                <a:noFill/>
              </a:ln>
              <a:solidFill>
                <a:srgbClr val="4C4185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400050" lvl="1" indent="0" defTabSz="914400">
              <a:lnSpc>
                <a:spcPct val="90000"/>
              </a:lnSpc>
              <a:buNone/>
              <a:defRPr/>
            </a:pPr>
            <a:endParaRPr kumimoji="0" lang="en-US" altLang="en-US" sz="3300" b="0" i="0" u="none" strike="noStrike" kern="0" cap="none" spc="0" normalizeH="0" noProof="0" dirty="0">
              <a:ln>
                <a:noFill/>
              </a:ln>
              <a:solidFill>
                <a:srgbClr val="4C4185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en-US" sz="3100" kern="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United States Wages and Salaries Growth">
            <a:extLst>
              <a:ext uri="{FF2B5EF4-FFF2-40B4-BE49-F238E27FC236}">
                <a16:creationId xmlns:a16="http://schemas.microsoft.com/office/drawing/2014/main" id="{8C0B1D90-7620-4CAB-9C1D-7C051B55C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67" y="1653818"/>
            <a:ext cx="8120548" cy="426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0E5706-B6F5-43D0-85A1-9C9EDD6FD22E}"/>
              </a:ext>
            </a:extLst>
          </p:cNvPr>
          <p:cNvSpPr txBox="1"/>
          <p:nvPr/>
        </p:nvSpPr>
        <p:spPr>
          <a:xfrm>
            <a:off x="2335170" y="1160831"/>
            <a:ext cx="4930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Stagnant Wage Growth</a:t>
            </a:r>
          </a:p>
        </p:txBody>
      </p:sp>
    </p:spTree>
    <p:extLst>
      <p:ext uri="{BB962C8B-B14F-4D97-AF65-F5344CB8AC3E}">
        <p14:creationId xmlns:p14="http://schemas.microsoft.com/office/powerpoint/2010/main" val="2375551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9878" y="174832"/>
            <a:ext cx="8539092" cy="871648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defTabSz="457200">
              <a:lnSpc>
                <a:spcPct val="100000"/>
              </a:lnSpc>
              <a:spcBef>
                <a:spcPts val="0"/>
              </a:spcBef>
            </a:pPr>
            <a:r>
              <a:rPr lang="en-US" altLang="en-US" sz="4000" b="1" noProof="1">
                <a:solidFill>
                  <a:srgbClr val="4C4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State Fiscal Climate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C319FC-4258-4983-8EB4-FFBA5C0420F9}"/>
              </a:ext>
            </a:extLst>
          </p:cNvPr>
          <p:cNvSpPr txBox="1">
            <a:spLocks/>
          </p:cNvSpPr>
          <p:nvPr/>
        </p:nvSpPr>
        <p:spPr>
          <a:xfrm>
            <a:off x="533400" y="1046480"/>
            <a:ext cx="8425570" cy="523537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4000" kern="0" dirty="0">
              <a:solidFill>
                <a:srgbClr val="4C41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defTabSz="914400">
              <a:lnSpc>
                <a:spcPct val="90000"/>
              </a:lnSpc>
              <a:buNone/>
              <a:defRPr/>
            </a:pPr>
            <a:endParaRPr kumimoji="0" lang="en-US" altLang="en-US" sz="3300" b="0" i="0" u="none" strike="noStrike" kern="0" cap="none" spc="0" normalizeH="0" noProof="0" dirty="0">
              <a:ln>
                <a:noFill/>
              </a:ln>
              <a:solidFill>
                <a:srgbClr val="4C4185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en-US" sz="3100" kern="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B6BB79-CF3C-4011-B8AA-F7F045EB7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54" y="1618528"/>
            <a:ext cx="7963446" cy="4614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5CB5DF-2C6D-4264-9793-8477A777DA06}"/>
              </a:ext>
            </a:extLst>
          </p:cNvPr>
          <p:cNvSpPr txBox="1"/>
          <p:nvPr/>
        </p:nvSpPr>
        <p:spPr>
          <a:xfrm>
            <a:off x="5813865" y="5955862"/>
            <a:ext cx="2796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NASBO – 2018 Fiscal Survey of States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20A53-E809-4377-94D0-37A68529478D}"/>
              </a:ext>
            </a:extLst>
          </p:cNvPr>
          <p:cNvSpPr txBox="1"/>
          <p:nvPr/>
        </p:nvSpPr>
        <p:spPr>
          <a:xfrm>
            <a:off x="647154" y="1046480"/>
            <a:ext cx="5245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Fewer states are making budget cuts</a:t>
            </a:r>
          </a:p>
        </p:txBody>
      </p:sp>
    </p:spTree>
    <p:extLst>
      <p:ext uri="{BB962C8B-B14F-4D97-AF65-F5344CB8AC3E}">
        <p14:creationId xmlns:p14="http://schemas.microsoft.com/office/powerpoint/2010/main" val="3269674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13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6561" y="346550"/>
            <a:ext cx="8687439" cy="8624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noProof="1">
                <a:solidFill>
                  <a:srgbClr val="4C4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Fiscal Climate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gray">
          <a:xfrm>
            <a:off x="984250" y="1423836"/>
            <a:ext cx="7921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4C4185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F9ACD0-22E2-4D2B-9135-257BB48EAE22}"/>
              </a:ext>
            </a:extLst>
          </p:cNvPr>
          <p:cNvSpPr txBox="1">
            <a:spLocks/>
          </p:cNvSpPr>
          <p:nvPr/>
        </p:nvSpPr>
        <p:spPr>
          <a:xfrm>
            <a:off x="533400" y="1412488"/>
            <a:ext cx="8229600" cy="48693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3800" b="0" i="0" u="none" strike="noStrike" kern="0" cap="none" spc="0" normalizeH="0" noProof="0" dirty="0">
              <a:ln>
                <a:noFill/>
              </a:ln>
              <a:solidFill>
                <a:srgbClr val="4C4185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857250" lvl="1" indent="-45720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kumimoji="0" lang="en-US" altLang="en-US" sz="3300" b="0" i="0" u="none" strike="noStrike" kern="0" cap="none" spc="0" normalizeH="0" noProof="0" dirty="0">
              <a:ln>
                <a:noFill/>
              </a:ln>
              <a:solidFill>
                <a:srgbClr val="4C4185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400050" lvl="1" indent="0" defTabSz="914400">
              <a:lnSpc>
                <a:spcPct val="90000"/>
              </a:lnSpc>
              <a:buNone/>
              <a:defRPr/>
            </a:pPr>
            <a:endParaRPr kumimoji="0" lang="en-US" altLang="en-US" sz="3300" b="0" i="0" u="none" strike="noStrike" kern="0" cap="none" spc="0" normalizeH="0" noProof="0" dirty="0">
              <a:ln>
                <a:noFill/>
              </a:ln>
              <a:solidFill>
                <a:srgbClr val="4C4185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en-US" sz="3100" kern="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C94119-62D2-44B7-8C59-B04F01E43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62" y="1209039"/>
            <a:ext cx="8121977" cy="45987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9F1486-FA3C-4AC4-A04F-5543580C496C}"/>
              </a:ext>
            </a:extLst>
          </p:cNvPr>
          <p:cNvSpPr/>
          <p:nvPr/>
        </p:nvSpPr>
        <p:spPr>
          <a:xfrm>
            <a:off x="705628" y="5878436"/>
            <a:ext cx="83880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Change in Tax Revenue From Each 50 State’s Peak Quarter, Adjusted for Inflation, PEW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DB870-7045-4B6F-AB32-609A433DD75B}"/>
              </a:ext>
            </a:extLst>
          </p:cNvPr>
          <p:cNvSpPr txBox="1"/>
          <p:nvPr/>
        </p:nvSpPr>
        <p:spPr>
          <a:xfrm>
            <a:off x="2654496" y="979564"/>
            <a:ext cx="5505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Tax Revenue</a:t>
            </a:r>
          </a:p>
        </p:txBody>
      </p:sp>
    </p:spTree>
    <p:extLst>
      <p:ext uri="{BB962C8B-B14F-4D97-AF65-F5344CB8AC3E}">
        <p14:creationId xmlns:p14="http://schemas.microsoft.com/office/powerpoint/2010/main" val="3892628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6561" y="346550"/>
            <a:ext cx="8687439" cy="8624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4000" b="1" noProof="1">
                <a:solidFill>
                  <a:srgbClr val="4C4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Fiscal Climate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gray">
          <a:xfrm>
            <a:off x="984250" y="1423836"/>
            <a:ext cx="7921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4C4185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F9ACD0-22E2-4D2B-9135-257BB48EAE22}"/>
              </a:ext>
            </a:extLst>
          </p:cNvPr>
          <p:cNvSpPr txBox="1">
            <a:spLocks/>
          </p:cNvSpPr>
          <p:nvPr/>
        </p:nvSpPr>
        <p:spPr>
          <a:xfrm>
            <a:off x="533400" y="1412488"/>
            <a:ext cx="8229600" cy="48693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3800" b="0" i="0" u="none" strike="noStrike" kern="0" cap="none" spc="0" normalizeH="0" noProof="0" dirty="0">
              <a:ln>
                <a:noFill/>
              </a:ln>
              <a:solidFill>
                <a:srgbClr val="4C4185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857250" lvl="1" indent="-457200"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kumimoji="0" lang="en-US" altLang="en-US" sz="3300" b="0" i="0" u="none" strike="noStrike" kern="0" cap="none" spc="0" normalizeH="0" noProof="0" dirty="0">
              <a:ln>
                <a:noFill/>
              </a:ln>
              <a:solidFill>
                <a:srgbClr val="4C4185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400050" lvl="1" indent="0" defTabSz="914400">
              <a:lnSpc>
                <a:spcPct val="90000"/>
              </a:lnSpc>
              <a:buNone/>
              <a:defRPr/>
            </a:pPr>
            <a:endParaRPr kumimoji="0" lang="en-US" altLang="en-US" sz="3300" b="0" i="0" u="none" strike="noStrike" kern="0" cap="none" spc="0" normalizeH="0" noProof="0" dirty="0">
              <a:ln>
                <a:noFill/>
              </a:ln>
              <a:solidFill>
                <a:srgbClr val="4C4185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en-US" sz="3100" kern="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E2FB24-98EB-4400-910C-539A1F74F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75" y="1725352"/>
            <a:ext cx="7486650" cy="4593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FD3733-6583-4291-BD2C-DF5D62657968}"/>
              </a:ext>
            </a:extLst>
          </p:cNvPr>
          <p:cNvSpPr txBox="1"/>
          <p:nvPr/>
        </p:nvSpPr>
        <p:spPr>
          <a:xfrm>
            <a:off x="533400" y="916811"/>
            <a:ext cx="8308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States Plan Ahead: Days Each State Could Run on Rainy Day Funds</a:t>
            </a:r>
          </a:p>
        </p:txBody>
      </p:sp>
    </p:spTree>
    <p:extLst>
      <p:ext uri="{BB962C8B-B14F-4D97-AF65-F5344CB8AC3E}">
        <p14:creationId xmlns:p14="http://schemas.microsoft.com/office/powerpoint/2010/main" val="526646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10896" y="281877"/>
            <a:ext cx="8914504" cy="685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>
                <a:solidFill>
                  <a:srgbClr val="4C4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State Funds Expenditures by Function</a:t>
            </a:r>
            <a:br>
              <a:rPr lang="en-US" altLang="en-US" sz="3200" b="1" dirty="0">
                <a:solidFill>
                  <a:srgbClr val="4C4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r>
              <a:rPr lang="en-US" altLang="en-US" sz="2000" b="1" dirty="0">
                <a:solidFill>
                  <a:srgbClr val="4C4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Estimated Fiscal 2016</a:t>
            </a:r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/>
          </p:nvPr>
        </p:nvGraphicFramePr>
        <p:xfrm>
          <a:off x="310896" y="1197864"/>
          <a:ext cx="8453000" cy="4928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1443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0624" y="182810"/>
            <a:ext cx="8723376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C4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Times New Roman" pitchFamily="18" charset="0"/>
              </a:rPr>
              <a:t>Total State Expenditures by Function</a:t>
            </a:r>
            <a:b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4C4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Times New Roman" pitchFamily="18" charset="0"/>
              </a:rPr>
            </a:b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C4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cs typeface="Times New Roman" pitchFamily="18" charset="0"/>
              </a:rPr>
              <a:t>Estimated Fiscal 2016</a:t>
            </a:r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/>
          </p:nvPr>
        </p:nvGraphicFramePr>
        <p:xfrm>
          <a:off x="210312" y="1197864"/>
          <a:ext cx="8628888" cy="495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8703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10896" y="281877"/>
            <a:ext cx="8914504" cy="6858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4C4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State Expenditures by Function</a:t>
            </a:r>
            <a:br>
              <a:rPr lang="en-US" altLang="en-US" sz="3200" b="1" dirty="0">
                <a:solidFill>
                  <a:srgbClr val="4C4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</a:br>
            <a:endParaRPr lang="en-US" altLang="en-US" sz="2000" b="1" dirty="0">
              <a:solidFill>
                <a:srgbClr val="4C41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6" name="Picture 5" descr="A picture containing screenshot&#10;&#10;Description generated with very high confidence">
            <a:extLst>
              <a:ext uri="{FF2B5EF4-FFF2-40B4-BE49-F238E27FC236}">
                <a16:creationId xmlns:a16="http://schemas.microsoft.com/office/drawing/2014/main" id="{333E2B33-B05A-4B7C-BD81-5809B6E3F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55" y="967677"/>
            <a:ext cx="8173039" cy="5099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43407B-1D3F-4C2D-AD34-E314E4CF5A3E}"/>
              </a:ext>
            </a:extLst>
          </p:cNvPr>
          <p:cNvSpPr txBox="1"/>
          <p:nvPr/>
        </p:nvSpPr>
        <p:spPr>
          <a:xfrm>
            <a:off x="7927942" y="5957740"/>
            <a:ext cx="92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NASBO</a:t>
            </a:r>
          </a:p>
        </p:txBody>
      </p:sp>
    </p:spTree>
    <p:extLst>
      <p:ext uri="{BB962C8B-B14F-4D97-AF65-F5344CB8AC3E}">
        <p14:creationId xmlns:p14="http://schemas.microsoft.com/office/powerpoint/2010/main" val="1665178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28472" y="377810"/>
            <a:ext cx="823049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4C4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Municipal Bonds</a:t>
            </a:r>
            <a:endParaRPr lang="en-US" sz="5400" dirty="0">
              <a:solidFill>
                <a:srgbClr val="4C4185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8472" y="1099205"/>
            <a:ext cx="8415528" cy="49573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dirty="0">
              <a:solidFill>
                <a:schemeClr val="accent2"/>
              </a:solidFill>
            </a:endParaRPr>
          </a:p>
          <a:p>
            <a:r>
              <a:rPr lang="en-US" sz="360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$2 trillion infrastructure spending gap</a:t>
            </a:r>
          </a:p>
          <a:p>
            <a:r>
              <a:rPr lang="en-US" sz="360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for state and local infrastructure projects</a:t>
            </a:r>
          </a:p>
          <a:p>
            <a:r>
              <a:rPr lang="en-US" sz="360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 and reliable </a:t>
            </a:r>
          </a:p>
          <a:p>
            <a:r>
              <a:rPr lang="en-US" sz="360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Discussions of capping or excluding </a:t>
            </a:r>
          </a:p>
          <a:p>
            <a:r>
              <a:rPr lang="en-US" sz="360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vibrant replacement </a:t>
            </a:r>
          </a:p>
          <a:p>
            <a:endParaRPr lang="en-US" sz="4000" dirty="0">
              <a:solidFill>
                <a:srgbClr val="4C4185"/>
              </a:solidFill>
              <a:latin typeface="Arial Black" panose="020B0A04020102020204" pitchFamily="34" charset="0"/>
            </a:endParaRPr>
          </a:p>
          <a:p>
            <a:endParaRPr lang="en-US" sz="4000" dirty="0">
              <a:solidFill>
                <a:srgbClr val="4C4185"/>
              </a:solidFill>
              <a:latin typeface="Arial Black" panose="020B0A04020102020204" pitchFamily="34" charset="0"/>
            </a:endParaRPr>
          </a:p>
          <a:p>
            <a:pPr marL="457188" lvl="1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579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28472" y="377810"/>
            <a:ext cx="823049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4C4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Municipal Bonds</a:t>
            </a:r>
            <a:endParaRPr lang="en-US" sz="5400" dirty="0">
              <a:solidFill>
                <a:srgbClr val="4C4185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8472" y="1099205"/>
            <a:ext cx="8415528" cy="49573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dirty="0">
              <a:solidFill>
                <a:schemeClr val="accent2"/>
              </a:solidFill>
            </a:endParaRPr>
          </a:p>
          <a:p>
            <a:endParaRPr lang="en-US" sz="4000" dirty="0">
              <a:solidFill>
                <a:srgbClr val="4C4185"/>
              </a:solidFill>
              <a:latin typeface="Arial Black" panose="020B0A04020102020204" pitchFamily="34" charset="0"/>
            </a:endParaRPr>
          </a:p>
          <a:p>
            <a:endParaRPr lang="en-US" sz="4000" dirty="0">
              <a:solidFill>
                <a:srgbClr val="4C4185"/>
              </a:solidFill>
              <a:latin typeface="Arial Black" panose="020B0A04020102020204" pitchFamily="34" charset="0"/>
            </a:endParaRPr>
          </a:p>
          <a:p>
            <a:pPr marL="457188" lvl="1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0473E2-BD03-40F9-98A1-662907319CCF}"/>
              </a:ext>
            </a:extLst>
          </p:cNvPr>
          <p:cNvSpPr txBox="1">
            <a:spLocks/>
          </p:cNvSpPr>
          <p:nvPr/>
        </p:nvSpPr>
        <p:spPr>
          <a:xfrm>
            <a:off x="981540" y="1639130"/>
            <a:ext cx="6820222" cy="34070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4C4185"/>
                </a:solidFill>
              </a:rPr>
              <a:t>State &amp; local governments fund 75% of all U.S. infrastructure projects</a:t>
            </a:r>
          </a:p>
          <a:p>
            <a:r>
              <a:rPr lang="en-US" dirty="0">
                <a:solidFill>
                  <a:srgbClr val="4C4185"/>
                </a:solidFill>
              </a:rPr>
              <a:t>P3s account for only 1.5% of infrastructure funding (MSRB)</a:t>
            </a:r>
          </a:p>
          <a:p>
            <a:r>
              <a:rPr lang="en-US" dirty="0">
                <a:solidFill>
                  <a:srgbClr val="4C4185"/>
                </a:solidFill>
              </a:rPr>
              <a:t>Tax exempt financing a critical issue for state governments</a:t>
            </a:r>
          </a:p>
          <a:p>
            <a:pPr marL="0" indent="0">
              <a:buNone/>
            </a:pPr>
            <a:endParaRPr lang="en-US" dirty="0">
              <a:solidFill>
                <a:srgbClr val="4C4185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4C4185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1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9878" y="174832"/>
            <a:ext cx="8539092" cy="1143000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rgbClr val="4C4185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 descr="Image result for cautious optimism">
            <a:extLst>
              <a:ext uri="{FF2B5EF4-FFF2-40B4-BE49-F238E27FC236}">
                <a16:creationId xmlns:a16="http://schemas.microsoft.com/office/drawing/2014/main" id="{9E2FD1EF-1C78-4A1C-8C63-2961FD734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280" y="1157287"/>
            <a:ext cx="6441440" cy="482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576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20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28472" y="377810"/>
            <a:ext cx="823049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4C4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Municipal Bonds</a:t>
            </a:r>
            <a:endParaRPr lang="en-US" sz="5400" dirty="0">
              <a:solidFill>
                <a:srgbClr val="4C4185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8472" y="1099205"/>
            <a:ext cx="8415528" cy="49573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000" dirty="0">
              <a:solidFill>
                <a:schemeClr val="accent2"/>
              </a:solidFill>
            </a:endParaRPr>
          </a:p>
          <a:p>
            <a:endParaRPr lang="en-US" sz="4000" dirty="0">
              <a:solidFill>
                <a:srgbClr val="4C4185"/>
              </a:solidFill>
              <a:latin typeface="Arial Black" panose="020B0A04020102020204" pitchFamily="34" charset="0"/>
            </a:endParaRPr>
          </a:p>
          <a:p>
            <a:endParaRPr lang="en-US" sz="4000" dirty="0">
              <a:solidFill>
                <a:srgbClr val="4C4185"/>
              </a:solidFill>
              <a:latin typeface="Arial Black" panose="020B0A04020102020204" pitchFamily="34" charset="0"/>
            </a:endParaRPr>
          </a:p>
          <a:p>
            <a:pPr marL="457188" lvl="1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0473E2-BD03-40F9-98A1-662907319CCF}"/>
              </a:ext>
            </a:extLst>
          </p:cNvPr>
          <p:cNvSpPr txBox="1">
            <a:spLocks/>
          </p:cNvSpPr>
          <p:nvPr/>
        </p:nvSpPr>
        <p:spPr>
          <a:xfrm>
            <a:off x="998318" y="2276694"/>
            <a:ext cx="6820222" cy="34070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4C4185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4C4185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B29DBA-C25C-40EF-A70F-88883ECCB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373" y="1323166"/>
            <a:ext cx="6387946" cy="476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43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28472" y="377810"/>
            <a:ext cx="823049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4C4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Municipal Bonds and NGA Policy</a:t>
            </a:r>
            <a:endParaRPr lang="en-US" dirty="0">
              <a:solidFill>
                <a:srgbClr val="4C4185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8472" y="1099205"/>
            <a:ext cx="8415528" cy="49573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C4185"/>
              </a:solidFill>
              <a:latin typeface="Arial Black" panose="020B0A04020102020204" pitchFamily="34" charset="0"/>
            </a:endParaRPr>
          </a:p>
          <a:p>
            <a:r>
              <a:rPr lang="en-US" sz="360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tax policies on muni bonds = infrastructure</a:t>
            </a:r>
          </a:p>
          <a:p>
            <a:endParaRPr lang="en-US" sz="3600" dirty="0">
              <a:solidFill>
                <a:srgbClr val="4C41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 communication between state and federal partners is critical</a:t>
            </a:r>
          </a:p>
          <a:p>
            <a:pPr marL="0" indent="0">
              <a:buNone/>
            </a:pPr>
            <a:endParaRPr lang="en-US" dirty="0">
              <a:solidFill>
                <a:srgbClr val="4C4185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284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65950" y="342633"/>
            <a:ext cx="829302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4C4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Tools for Financing Infrastructure</a:t>
            </a:r>
            <a:endParaRPr lang="en-US" sz="4000" dirty="0">
              <a:solidFill>
                <a:srgbClr val="4C4185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5950" y="1485632"/>
            <a:ext cx="8293020" cy="499737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 Bonds</a:t>
            </a:r>
          </a:p>
          <a:p>
            <a:endParaRPr lang="en-US" sz="3200" dirty="0">
              <a:solidFill>
                <a:srgbClr val="4C41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Bank(s) </a:t>
            </a:r>
          </a:p>
          <a:p>
            <a:endParaRPr lang="en-US" sz="3200" dirty="0">
              <a:solidFill>
                <a:srgbClr val="4C41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Private Partnerships</a:t>
            </a:r>
          </a:p>
          <a:p>
            <a:endParaRPr lang="en-US" sz="3200" dirty="0">
              <a:solidFill>
                <a:srgbClr val="4C41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Credit Assistance Programs </a:t>
            </a:r>
          </a:p>
          <a:p>
            <a:pPr marL="457188" lvl="1" indent="0">
              <a:buFont typeface="Arial" panose="020B0604020202020204" pitchFamily="34" charset="0"/>
              <a:buNone/>
            </a:pP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59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9878" y="174832"/>
            <a:ext cx="8539092" cy="1143000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solidFill>
                <a:srgbClr val="4C4185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C319FC-4258-4983-8EB4-FFBA5C0420F9}"/>
              </a:ext>
            </a:extLst>
          </p:cNvPr>
          <p:cNvSpPr txBox="1">
            <a:spLocks/>
          </p:cNvSpPr>
          <p:nvPr/>
        </p:nvSpPr>
        <p:spPr>
          <a:xfrm>
            <a:off x="533400" y="1046480"/>
            <a:ext cx="8425570" cy="523537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00050" lvl="1" indent="0" defTabSz="914400">
              <a:lnSpc>
                <a:spcPct val="90000"/>
              </a:lnSpc>
              <a:buNone/>
              <a:defRPr/>
            </a:pPr>
            <a:endParaRPr kumimoji="0" lang="en-US" altLang="en-US" sz="3300" b="0" i="0" u="none" strike="noStrike" kern="0" cap="none" spc="0" normalizeH="0" noProof="0" dirty="0">
              <a:ln>
                <a:noFill/>
              </a:ln>
              <a:solidFill>
                <a:srgbClr val="4C4185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en-US" sz="3100" kern="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A picture containing photo&#10;&#10;Description generated with high confidence">
            <a:extLst>
              <a:ext uri="{FF2B5EF4-FFF2-40B4-BE49-F238E27FC236}">
                <a16:creationId xmlns:a16="http://schemas.microsoft.com/office/drawing/2014/main" id="{BE1D992F-12FB-4A59-8502-4527595E4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78" y="676639"/>
            <a:ext cx="8810101" cy="550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99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62492" y="2130014"/>
            <a:ext cx="7772400" cy="11295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8800" dirty="0">
                <a:solidFill>
                  <a:srgbClr val="4C4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1863606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25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76167" y="206132"/>
            <a:ext cx="82296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4C4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</a:rPr>
              <a:t>State Outlook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9370" y="1325411"/>
            <a:ext cx="8229600" cy="467365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4200" i="0" u="none" strike="noStrike" kern="0" cap="none" spc="0" normalizeH="0" baseline="0" noProof="0" dirty="0">
                <a:ln>
                  <a:noFill/>
                </a:ln>
                <a:solidFill>
                  <a:srgbClr val="4C418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Federal government </a:t>
            </a:r>
            <a:r>
              <a:rPr lang="en-US" altLang="en-US" sz="42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US" altLang="en-US" sz="4200" i="0" u="none" strike="noStrike" kern="0" cap="none" spc="0" normalizeH="0" baseline="0" noProof="0" dirty="0" err="1">
                <a:ln>
                  <a:noFill/>
                </a:ln>
                <a:solidFill>
                  <a:srgbClr val="4C418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mpacts</a:t>
            </a:r>
            <a:endParaRPr kumimoji="0" lang="en-US" altLang="en-US" sz="4200" i="0" u="none" strike="noStrike" kern="0" cap="none" spc="0" normalizeH="0" baseline="0" noProof="0" dirty="0">
              <a:ln>
                <a:noFill/>
              </a:ln>
              <a:solidFill>
                <a:srgbClr val="4C418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4200" i="0" u="none" strike="noStrike" kern="0" cap="none" spc="0" normalizeH="0" baseline="0" noProof="0" dirty="0">
              <a:ln>
                <a:noFill/>
              </a:ln>
              <a:solidFill>
                <a:srgbClr val="4C418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lnSpc>
                <a:spcPct val="90000"/>
              </a:lnSpc>
              <a:defRPr/>
            </a:pPr>
            <a:r>
              <a:rPr lang="en-US" altLang="en-US" sz="42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Deferred infrastructure maintenance, long-term liabilities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4200" i="0" u="none" strike="noStrike" kern="0" cap="none" spc="0" normalizeH="0" baseline="0" noProof="0" dirty="0">
              <a:ln>
                <a:noFill/>
              </a:ln>
              <a:solidFill>
                <a:srgbClr val="4C418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4200" i="0" u="none" strike="noStrike" kern="0" cap="none" spc="0" normalizeH="0" baseline="0" noProof="0" dirty="0">
                <a:ln>
                  <a:noFill/>
                </a:ln>
                <a:solidFill>
                  <a:srgbClr val="4C418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Uncertainty about economy, federal government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4200" i="0" u="none" strike="noStrike" kern="0" cap="none" spc="0" normalizeH="0" baseline="0" noProof="0" dirty="0">
              <a:ln>
                <a:noFill/>
              </a:ln>
              <a:solidFill>
                <a:srgbClr val="4C4185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5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340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26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0692" y="5120873"/>
            <a:ext cx="840827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914377">
              <a:spcBef>
                <a:spcPts val="1200"/>
              </a:spcBef>
              <a:defRPr/>
            </a:pPr>
            <a:r>
              <a:rPr lang="en-US" sz="2400" b="1" kern="0" dirty="0">
                <a:latin typeface="Arial Black" panose="020B0A04020102020204" pitchFamily="34" charset="0"/>
                <a:cs typeface="Helvetica World" pitchFamily="34" charset="0"/>
              </a:rPr>
              <a:t>Scott Pattison, Executive Director and CEO</a:t>
            </a:r>
          </a:p>
          <a:p>
            <a:pPr algn="r" defTabSz="914377">
              <a:spcBef>
                <a:spcPts val="1200"/>
              </a:spcBef>
              <a:defRPr/>
            </a:pPr>
            <a:r>
              <a:rPr lang="en-US" sz="2400" b="1" kern="0" dirty="0">
                <a:latin typeface="Arial Black" panose="020B0A04020102020204" pitchFamily="34" charset="0"/>
                <a:cs typeface="Helvetica World" pitchFamily="34" charset="0"/>
              </a:rPr>
              <a:t>spattison@nga.org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414580" y="1113689"/>
            <a:ext cx="8305800" cy="18466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>
              <a:spcBef>
                <a:spcPct val="0"/>
              </a:spcBef>
              <a:buNone/>
            </a:pPr>
            <a:endParaRPr lang="en-US" altLang="en-US" sz="6000" b="1" kern="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anose="02040602050305030304" pitchFamily="18" charset="0"/>
            </a:endParaRPr>
          </a:p>
          <a:p>
            <a:pPr algn="ctr" defTabSz="914377">
              <a:spcBef>
                <a:spcPct val="0"/>
              </a:spcBef>
              <a:buNone/>
            </a:pPr>
            <a:r>
              <a:rPr lang="en-US" altLang="en-US" sz="5400" b="1" kern="0" dirty="0">
                <a:solidFill>
                  <a:srgbClr val="4C4185"/>
                </a:solidFill>
                <a:effectLst>
                  <a:innerShdw blurRad="63500" dist="50800" dir="13500000">
                    <a:srgbClr val="80808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Questions/Discussion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01168" y="4981861"/>
            <a:ext cx="8757802" cy="9144"/>
          </a:xfrm>
          <a:prstGeom prst="line">
            <a:avLst/>
          </a:prstGeom>
          <a:ln w="28575">
            <a:solidFill>
              <a:srgbClr val="4C41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03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9878" y="174832"/>
            <a:ext cx="8539092" cy="1143000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b="1" noProof="1">
                <a:solidFill>
                  <a:srgbClr val="4C4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Key Issues</a:t>
            </a:r>
            <a:endParaRPr lang="en-US" dirty="0">
              <a:solidFill>
                <a:srgbClr val="4C4185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C319FC-4258-4983-8EB4-FFBA5C0420F9}"/>
              </a:ext>
            </a:extLst>
          </p:cNvPr>
          <p:cNvSpPr txBox="1">
            <a:spLocks/>
          </p:cNvSpPr>
          <p:nvPr/>
        </p:nvSpPr>
        <p:spPr>
          <a:xfrm>
            <a:off x="533400" y="1046480"/>
            <a:ext cx="8425570" cy="523537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altLang="en-US" sz="4000" kern="0" dirty="0">
              <a:solidFill>
                <a:srgbClr val="4C41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40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</a:t>
            </a:r>
          </a:p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40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Opioids</a:t>
            </a:r>
          </a:p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40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40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Cybersecurity</a:t>
            </a:r>
          </a:p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40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</a:p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40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&amp; School Safety</a:t>
            </a:r>
          </a:p>
          <a:p>
            <a:pPr marL="400050" lvl="1" indent="0" defTabSz="914400">
              <a:lnSpc>
                <a:spcPct val="90000"/>
              </a:lnSpc>
              <a:buNone/>
              <a:defRPr/>
            </a:pPr>
            <a:endParaRPr kumimoji="0" lang="en-US" altLang="en-US" sz="3300" b="0" i="0" u="none" strike="noStrike" kern="0" cap="none" spc="0" normalizeH="0" noProof="0" dirty="0">
              <a:ln>
                <a:noFill/>
              </a:ln>
              <a:solidFill>
                <a:srgbClr val="4C4185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en-US" sz="3100" kern="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82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9878" y="174832"/>
            <a:ext cx="8539092" cy="1143000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5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b="1" noProof="1">
                <a:solidFill>
                  <a:srgbClr val="4C4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State Outlook</a:t>
            </a:r>
            <a:endParaRPr lang="en-US" dirty="0">
              <a:solidFill>
                <a:srgbClr val="4C4185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C319FC-4258-4983-8EB4-FFBA5C0420F9}"/>
              </a:ext>
            </a:extLst>
          </p:cNvPr>
          <p:cNvSpPr txBox="1">
            <a:spLocks/>
          </p:cNvSpPr>
          <p:nvPr/>
        </p:nvSpPr>
        <p:spPr>
          <a:xfrm>
            <a:off x="533400" y="1046480"/>
            <a:ext cx="8425570" cy="523537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40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elections: uncertainty &amp; opportunities</a:t>
            </a:r>
          </a:p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40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of Supreme Court decisions</a:t>
            </a:r>
          </a:p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40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growth up, but liabilities remain</a:t>
            </a:r>
          </a:p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40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for possible downturn</a:t>
            </a:r>
          </a:p>
          <a:p>
            <a:pPr marL="400050" lvl="1" indent="0" defTabSz="914400">
              <a:lnSpc>
                <a:spcPct val="90000"/>
              </a:lnSpc>
              <a:buNone/>
              <a:defRPr/>
            </a:pPr>
            <a:endParaRPr kumimoji="0" lang="en-US" altLang="en-US" sz="3300" b="0" i="0" u="none" strike="noStrike" kern="0" cap="none" spc="0" normalizeH="0" noProof="0" dirty="0">
              <a:ln>
                <a:noFill/>
              </a:ln>
              <a:solidFill>
                <a:srgbClr val="4C4185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en-US" sz="3100" kern="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13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399" y="122031"/>
            <a:ext cx="8229601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noProof="0" dirty="0">
                <a:solidFill>
                  <a:srgbClr val="4C4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Political Climate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4C41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046480"/>
            <a:ext cx="8425570" cy="523537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3800" b="0" i="0" u="none" strike="noStrike" kern="0" cap="none" spc="0" normalizeH="0" noProof="0" dirty="0">
              <a:ln>
                <a:noFill/>
              </a:ln>
              <a:solidFill>
                <a:srgbClr val="4C4185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indent="0" defTabSz="914400">
              <a:lnSpc>
                <a:spcPct val="90000"/>
              </a:lnSpc>
              <a:buNone/>
              <a:defRPr/>
            </a:pPr>
            <a:r>
              <a:rPr lang="en-US" altLang="en-US" sz="3800" kern="0" dirty="0">
                <a:solidFill>
                  <a:srgbClr val="4C4185"/>
                </a:solidFill>
                <a:latin typeface="Arial Black" panose="020B0A04020102020204" pitchFamily="34" charset="0"/>
              </a:rPr>
              <a:t>In 2018:</a:t>
            </a:r>
            <a:endParaRPr kumimoji="0" lang="en-US" altLang="en-US" sz="3800" b="0" i="0" u="none" strike="noStrike" kern="0" cap="none" spc="0" normalizeH="0" noProof="0" dirty="0">
              <a:ln>
                <a:noFill/>
              </a:ln>
              <a:solidFill>
                <a:srgbClr val="4C4185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lvl="1" indent="-342900" defTabSz="914400">
              <a:lnSpc>
                <a:spcPct val="90000"/>
              </a:lnSpc>
              <a:buFontTx/>
              <a:buChar char="•"/>
              <a:defRPr/>
            </a:pPr>
            <a:r>
              <a:rPr lang="en-US" altLang="en-US" sz="40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Republican governors </a:t>
            </a:r>
          </a:p>
          <a:p>
            <a:pPr lvl="1" indent="-342900" defTabSz="914400">
              <a:lnSpc>
                <a:spcPct val="90000"/>
              </a:lnSpc>
              <a:buFontTx/>
              <a:buChar char="•"/>
              <a:defRPr/>
            </a:pPr>
            <a:r>
              <a:rPr lang="en-US" altLang="en-US" sz="40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Democratic governors</a:t>
            </a:r>
          </a:p>
          <a:p>
            <a:pPr lvl="1" indent="-342900" defTabSz="914400">
              <a:lnSpc>
                <a:spcPct val="90000"/>
              </a:lnSpc>
              <a:buFontTx/>
              <a:buChar char="•"/>
              <a:defRPr/>
            </a:pPr>
            <a:r>
              <a:rPr lang="en-US" altLang="en-US" sz="40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Independent governor</a:t>
            </a:r>
          </a:p>
          <a:p>
            <a:pPr lvl="1" indent="-342900" defTabSz="914400">
              <a:lnSpc>
                <a:spcPct val="90000"/>
              </a:lnSpc>
              <a:buFontTx/>
              <a:buChar char="•"/>
              <a:defRPr/>
            </a:pPr>
            <a:r>
              <a:rPr lang="en-US" altLang="en-US" sz="40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new governors </a:t>
            </a:r>
          </a:p>
          <a:p>
            <a:pPr lvl="1" indent="-342900" defTabSz="914400">
              <a:lnSpc>
                <a:spcPct val="90000"/>
              </a:lnSpc>
              <a:buFontTx/>
              <a:buChar char="•"/>
              <a:defRPr/>
            </a:pPr>
            <a:r>
              <a:rPr lang="en-US" altLang="en-US" sz="40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incumbents running for re-election</a:t>
            </a:r>
          </a:p>
          <a:p>
            <a:pPr lvl="1" indent="-342900" defTabSz="914400">
              <a:lnSpc>
                <a:spcPct val="90000"/>
              </a:lnSpc>
              <a:buFontTx/>
              <a:buChar char="•"/>
              <a:defRPr/>
            </a:pPr>
            <a:endParaRPr lang="en-US" altLang="en-US" sz="3200" kern="0" dirty="0">
              <a:solidFill>
                <a:srgbClr val="4C41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defTabSz="914400">
              <a:lnSpc>
                <a:spcPct val="90000"/>
              </a:lnSpc>
              <a:buNone/>
              <a:defRPr/>
            </a:pPr>
            <a:endParaRPr kumimoji="0" lang="en-US" altLang="en-US" sz="3300" b="0" i="0" u="none" strike="noStrike" kern="0" cap="none" spc="0" normalizeH="0" noProof="0" dirty="0">
              <a:ln>
                <a:noFill/>
              </a:ln>
              <a:solidFill>
                <a:srgbClr val="4C4185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en-US" sz="3100" kern="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208" y="958527"/>
            <a:ext cx="2057399" cy="148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97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399" y="122031"/>
            <a:ext cx="8229601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noProof="0" dirty="0">
                <a:solidFill>
                  <a:srgbClr val="4C4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Political Climate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4C41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046480"/>
            <a:ext cx="8425570" cy="523537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lnSpc>
                <a:spcPct val="90000"/>
              </a:lnSpc>
              <a:buNone/>
              <a:defRPr/>
            </a:pPr>
            <a:endParaRPr lang="en-US" altLang="en-US" sz="3800" kern="0" dirty="0">
              <a:solidFill>
                <a:srgbClr val="4C4185"/>
              </a:solidFill>
              <a:latin typeface="Arial Black" panose="020B0A04020102020204" pitchFamily="34" charset="0"/>
            </a:endParaRPr>
          </a:p>
          <a:p>
            <a:pPr marL="0" indent="0" defTabSz="914400">
              <a:lnSpc>
                <a:spcPct val="90000"/>
              </a:lnSpc>
              <a:buNone/>
              <a:defRPr/>
            </a:pPr>
            <a:r>
              <a:rPr lang="en-US" altLang="en-US" sz="3800" kern="0" dirty="0">
                <a:solidFill>
                  <a:srgbClr val="4C4185"/>
                </a:solidFill>
                <a:latin typeface="Arial Black" panose="020B0A04020102020204" pitchFamily="34" charset="0"/>
              </a:rPr>
              <a:t>State Government Control</a:t>
            </a:r>
            <a:endParaRPr lang="en-US" altLang="en-US" sz="4000" kern="0" dirty="0">
              <a:solidFill>
                <a:srgbClr val="4C41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 defTabSz="914400">
              <a:lnSpc>
                <a:spcPct val="90000"/>
              </a:lnSpc>
              <a:buFontTx/>
              <a:buChar char="•"/>
              <a:defRPr/>
            </a:pPr>
            <a:r>
              <a:rPr lang="en-US" altLang="en-US" sz="40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Republican-controlled governments</a:t>
            </a:r>
          </a:p>
          <a:p>
            <a:pPr lvl="1" indent="-342900" defTabSz="914400">
              <a:lnSpc>
                <a:spcPct val="90000"/>
              </a:lnSpc>
              <a:buFontTx/>
              <a:buChar char="•"/>
              <a:defRPr/>
            </a:pPr>
            <a:r>
              <a:rPr lang="en-US" altLang="en-US" sz="40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Democratic-controlled governments</a:t>
            </a:r>
          </a:p>
          <a:p>
            <a:pPr lvl="1" indent="-342900" defTabSz="914400">
              <a:lnSpc>
                <a:spcPct val="90000"/>
              </a:lnSpc>
              <a:buFontTx/>
              <a:buChar char="•"/>
              <a:defRPr/>
            </a:pPr>
            <a:r>
              <a:rPr lang="en-US" altLang="en-US" sz="40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state governments with divided control</a:t>
            </a:r>
          </a:p>
          <a:p>
            <a:pPr lvl="1" indent="-342900" defTabSz="914400">
              <a:lnSpc>
                <a:spcPct val="90000"/>
              </a:lnSpc>
              <a:buFontTx/>
              <a:buChar char="•"/>
              <a:defRPr/>
            </a:pPr>
            <a:endParaRPr lang="en-US" altLang="en-US" sz="3200" kern="0" dirty="0">
              <a:solidFill>
                <a:srgbClr val="4C41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defTabSz="914400">
              <a:lnSpc>
                <a:spcPct val="90000"/>
              </a:lnSpc>
              <a:buNone/>
              <a:defRPr/>
            </a:pPr>
            <a:endParaRPr kumimoji="0" lang="en-US" altLang="en-US" sz="3300" b="0" i="0" u="none" strike="noStrike" kern="0" cap="none" spc="0" normalizeH="0" noProof="0" dirty="0">
              <a:ln>
                <a:noFill/>
              </a:ln>
              <a:solidFill>
                <a:srgbClr val="4C4185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en-US" sz="3100" kern="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1" y="2267608"/>
            <a:ext cx="2057399" cy="148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3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399" y="122031"/>
            <a:ext cx="8229601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noProof="0" dirty="0">
                <a:solidFill>
                  <a:srgbClr val="4C4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Toughest Issue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4C418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412488"/>
            <a:ext cx="8229600" cy="48693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00050" lvl="1" indent="0" algn="ctr" defTabSz="914400">
              <a:lnSpc>
                <a:spcPct val="90000"/>
              </a:lnSpc>
              <a:buNone/>
              <a:defRPr/>
            </a:pPr>
            <a:endParaRPr lang="en-US" altLang="en-US" sz="3800" kern="0" dirty="0">
              <a:solidFill>
                <a:srgbClr val="4C4185"/>
              </a:solidFill>
              <a:latin typeface="Arial Black" panose="020B0A04020102020204" pitchFamily="34" charset="0"/>
            </a:endParaRPr>
          </a:p>
          <a:p>
            <a:pPr lvl="1" indent="-342900" defTabSz="914400">
              <a:lnSpc>
                <a:spcPct val="90000"/>
              </a:lnSpc>
              <a:buFontTx/>
              <a:buChar char="•"/>
              <a:defRPr/>
            </a:pPr>
            <a:r>
              <a:rPr lang="en-US" altLang="en-US" sz="36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Medicaid growth rates</a:t>
            </a:r>
          </a:p>
          <a:p>
            <a:pPr lvl="1" indent="-342900" defTabSz="914400">
              <a:lnSpc>
                <a:spcPct val="90000"/>
              </a:lnSpc>
              <a:buFontTx/>
              <a:buChar char="•"/>
              <a:defRPr/>
            </a:pPr>
            <a:r>
              <a:rPr lang="en-US" altLang="en-US" sz="36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Medicaid expansion on ballot in Utah, Idaho, Nebraska &amp; Montana</a:t>
            </a:r>
          </a:p>
          <a:p>
            <a:pPr lvl="1" indent="-342900" defTabSz="914400">
              <a:lnSpc>
                <a:spcPct val="90000"/>
              </a:lnSpc>
              <a:buFontTx/>
              <a:buChar char="•"/>
              <a:defRPr/>
            </a:pPr>
            <a:r>
              <a:rPr lang="en-US" altLang="en-US" sz="36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Medicaid spending projected to grow 5.8% per year from 2017-2026 </a:t>
            </a:r>
            <a:r>
              <a:rPr lang="en-US" altLang="en-US" sz="11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(Centers for Medicare &amp; Medicaid Services) </a:t>
            </a:r>
            <a:endParaRPr lang="en-US" altLang="en-US" sz="4000" kern="0" dirty="0">
              <a:solidFill>
                <a:srgbClr val="4C41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 defTabSz="914400">
              <a:lnSpc>
                <a:spcPct val="90000"/>
              </a:lnSpc>
              <a:buFontTx/>
              <a:buChar char="•"/>
              <a:defRPr/>
            </a:pPr>
            <a:endParaRPr lang="en-US" altLang="en-US" sz="4000" kern="0" dirty="0">
              <a:solidFill>
                <a:srgbClr val="4C41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 defTabSz="914400">
              <a:lnSpc>
                <a:spcPct val="90000"/>
              </a:lnSpc>
              <a:buNone/>
              <a:defRPr/>
            </a:pPr>
            <a:endParaRPr kumimoji="0" lang="en-US" altLang="en-US" sz="3300" b="0" i="0" u="none" strike="noStrike" kern="0" cap="none" spc="0" normalizeH="0" noProof="0" dirty="0">
              <a:ln>
                <a:noFill/>
              </a:ln>
              <a:solidFill>
                <a:srgbClr val="4C4185"/>
              </a:solidFill>
              <a:effectLst/>
              <a:uLnTx/>
              <a:uFillTx/>
              <a:latin typeface="Arial Black" panose="020B0A040201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en-US" sz="3100" kern="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680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399" y="122031"/>
            <a:ext cx="8229601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00050" lvl="1" defTabSz="914400">
              <a:lnSpc>
                <a:spcPct val="90000"/>
              </a:lnSpc>
              <a:defRPr/>
            </a:pPr>
            <a:r>
              <a:rPr lang="en-US" altLang="en-US" sz="4800" kern="0" dirty="0">
                <a:solidFill>
                  <a:srgbClr val="4C4185"/>
                </a:solidFill>
                <a:latin typeface="Arial Black" panose="020B0A04020102020204" pitchFamily="34" charset="0"/>
              </a:rPr>
              <a:t>Legislative Context</a:t>
            </a:r>
            <a:endParaRPr lang="en-US" altLang="en-US" sz="4000" kern="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412488"/>
            <a:ext cx="8229600" cy="48693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4C418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19 legislative days in U.S. House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4C418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35 legislative days in U.S. </a:t>
            </a:r>
            <a:r>
              <a:rPr lang="en-US" altLang="en-US" sz="31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Senate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rgbClr val="4C418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31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issues: </a:t>
            </a:r>
          </a:p>
          <a:p>
            <a:pPr lvl="1" indent="-342900" defTabSz="914400">
              <a:lnSpc>
                <a:spcPct val="90000"/>
              </a:lnSpc>
              <a:buFontTx/>
              <a:buChar char="•"/>
              <a:defRPr/>
            </a:pPr>
            <a:r>
              <a:rPr kumimoji="0" lang="en-US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4C418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Opioids</a:t>
            </a:r>
          </a:p>
          <a:p>
            <a:pPr lvl="1" indent="-342900" defTabSz="914400">
              <a:lnSpc>
                <a:spcPct val="90000"/>
              </a:lnSpc>
              <a:buFontTx/>
              <a:buChar char="•"/>
              <a:defRPr/>
            </a:pPr>
            <a:r>
              <a:rPr lang="en-US" altLang="en-US" sz="27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 Security</a:t>
            </a:r>
          </a:p>
          <a:p>
            <a:pPr lvl="1" indent="-342900" defTabSz="914400">
              <a:lnSpc>
                <a:spcPct val="90000"/>
              </a:lnSpc>
              <a:buFontTx/>
              <a:buChar char="•"/>
              <a:defRPr/>
            </a:pPr>
            <a:r>
              <a:rPr kumimoji="0" lang="en-US" alt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4C418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Opportunity Zones</a:t>
            </a:r>
          </a:p>
          <a:p>
            <a:pPr lvl="1" indent="-342900" defTabSz="914400">
              <a:lnSpc>
                <a:spcPct val="90000"/>
              </a:lnSpc>
              <a:buFontTx/>
              <a:buChar char="•"/>
              <a:defRPr/>
            </a:pPr>
            <a:r>
              <a:rPr lang="en-US" altLang="en-US" sz="27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</a:t>
            </a:r>
            <a:endParaRPr kumimoji="0" lang="en-US" altLang="en-US" sz="2700" b="0" i="0" u="none" strike="noStrike" kern="0" cap="none" spc="0" normalizeH="0" baseline="0" noProof="0" dirty="0">
              <a:ln>
                <a:noFill/>
              </a:ln>
              <a:solidFill>
                <a:srgbClr val="4C418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1" y="1944628"/>
            <a:ext cx="2057399" cy="148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75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7F10-11A8-4546-BC82-89486335823D}" type="slidenum">
              <a:rPr lang="en-US" smtClean="0"/>
              <a:t>9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483" y="108226"/>
            <a:ext cx="8563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4C4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States will be impacted by the </a:t>
            </a:r>
          </a:p>
          <a:p>
            <a:pPr algn="ctr"/>
            <a:r>
              <a:rPr lang="en-US" sz="3600" b="1" dirty="0">
                <a:solidFill>
                  <a:srgbClr val="4C418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116th Congress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560A92-9D63-4DBB-9A4E-E709D0D26A14}"/>
              </a:ext>
            </a:extLst>
          </p:cNvPr>
          <p:cNvSpPr txBox="1">
            <a:spLocks/>
          </p:cNvSpPr>
          <p:nvPr/>
        </p:nvSpPr>
        <p:spPr>
          <a:xfrm>
            <a:off x="533400" y="1412488"/>
            <a:ext cx="8229600" cy="48693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4C418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31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4C418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Oversight &amp; Investigations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31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&amp; Appropriations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4C418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Immigration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31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Education Act Reauthorization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3100" b="0" i="0" u="none" strike="noStrike" kern="0" cap="none" spc="0" normalizeH="0" baseline="0" noProof="0" dirty="0">
                <a:ln>
                  <a:noFill/>
                </a:ln>
                <a:solidFill>
                  <a:srgbClr val="4C418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Workforce Development &amp; Job Training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sz="3100" kern="0" dirty="0">
                <a:solidFill>
                  <a:srgbClr val="4C41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Care</a:t>
            </a: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rgbClr val="4C418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0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079E92AC49BE4FAD35F57A52DF583F" ma:contentTypeVersion="11" ma:contentTypeDescription="Create a new document." ma:contentTypeScope="" ma:versionID="155379075c514b8cc670788edec04160">
  <xsd:schema xmlns:xsd="http://www.w3.org/2001/XMLSchema" xmlns:xs="http://www.w3.org/2001/XMLSchema" xmlns:p="http://schemas.microsoft.com/office/2006/metadata/properties" xmlns:ns2="06e97b68-c1d6-4a11-bcc6-9075d2e4512e" xmlns:ns3="3bc9279c-fece-4f8a-b9f6-4e12eb94a1e6" targetNamespace="http://schemas.microsoft.com/office/2006/metadata/properties" ma:root="true" ma:fieldsID="fe45d4bbab72d30eb12f94ce4594cf22" ns2:_="" ns3:_="">
    <xsd:import namespace="06e97b68-c1d6-4a11-bcc6-9075d2e4512e"/>
    <xsd:import namespace="3bc9279c-fece-4f8a-b9f6-4e12eb94a1e6"/>
    <xsd:element name="properties">
      <xsd:complexType>
        <xsd:sequence>
          <xsd:element name="documentManagement">
            <xsd:complexType>
              <xsd:all>
                <xsd:element ref="ns2:PublishingStartDate" minOccurs="0"/>
                <xsd:element ref="ns2:PublishingExpirationDat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97b68-c1d6-4a11-bcc6-9075d2e4512e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9279c-fece-4f8a-b9f6-4e12eb94a1e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06e97b68-c1d6-4a11-bcc6-9075d2e4512e" xsi:nil="true"/>
    <PublishingStartDate xmlns="06e97b68-c1d6-4a11-bcc6-9075d2e4512e" xsi:nil="true"/>
    <SharedWithUsers xmlns="3bc9279c-fece-4f8a-b9f6-4e12eb94a1e6">
      <UserInfo>
        <DisplayName>Hollister, Ross</DisplayName>
        <AccountId>2496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33D2B14-70F3-4C5C-A42E-FEB96A5BAAE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6e97b68-c1d6-4a11-bcc6-9075d2e4512e"/>
    <ds:schemaRef ds:uri="3bc9279c-fece-4f8a-b9f6-4e12eb94a1e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6100FB-03C4-492F-A6C4-0344F4E42D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9B753C-48FC-4312-94B4-6FAD72346EA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06e97b68-c1d6-4a11-bcc6-9075d2e4512e"/>
    <ds:schemaRef ds:uri="http://schemas.openxmlformats.org/package/2006/metadata/core-properties"/>
    <ds:schemaRef ds:uri="3bc9279c-fece-4f8a-b9f6-4e12eb94a1e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9177</TotalTime>
  <Words>487</Words>
  <Application>Microsoft Office PowerPoint</Application>
  <PresentationFormat>On-screen Show (4:3)</PresentationFormat>
  <Paragraphs>215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 Black</vt:lpstr>
      <vt:lpstr>Book Antiqua</vt:lpstr>
      <vt:lpstr>Calibri</vt:lpstr>
      <vt:lpstr>Calibri Light</vt:lpstr>
      <vt:lpstr>Helvetica World</vt:lpstr>
      <vt:lpstr>Times New Roman</vt:lpstr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Hagan, Kristen</dc:creator>
  <cp:lastModifiedBy>Hollister, Ross</cp:lastModifiedBy>
  <cp:revision>78</cp:revision>
  <cp:lastPrinted>2018-08-29T14:22:30Z</cp:lastPrinted>
  <dcterms:created xsi:type="dcterms:W3CDTF">1601-01-01T00:00:00Z</dcterms:created>
  <dcterms:modified xsi:type="dcterms:W3CDTF">2018-09-06T19:24:41Z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0x01010054079E92AC49BE4FAD35F57A52DF583F</vt:lpwstr>
  </property>
</Properties>
</file>